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p:restoredTop sz="94697"/>
  </p:normalViewPr>
  <p:slideViewPr>
    <p:cSldViewPr snapToGrid="0" snapToObjects="1">
      <p:cViewPr varScale="1">
        <p:scale>
          <a:sx n="36" d="100"/>
          <a:sy n="36" d="100"/>
        </p:scale>
        <p:origin x="248" y="1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312EC5-392C-1547-8A67-356D9E50430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015C80-1590-9242-847C-A738FA61CA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8CC0416-7BBE-6C47-A754-CFCE19DC56AB}"/>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8A4C0D74-2BAA-BC4D-9FAB-CE60E2F3A0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2AF348-C197-A142-8022-F34E620E825A}"/>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150365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D4CE5C-DED6-314A-84DC-824C6671EF1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901755-D7C1-7C4B-B28F-ED37053D8589}"/>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4D4F60-2408-2E4B-AE9F-511EE05209DE}"/>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03A24BE0-1FA1-B24B-9959-A064695DC8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6CFD13-933C-1A45-96F3-2017C57FC483}"/>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61275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C711E2-B80B-5D4E-91C1-0ABDCD80951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E63299-EB7D-D046-8BDE-758B38BA1606}"/>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EECD52-EFC6-3A45-8E18-8CA85AE11343}"/>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151187ED-6398-1D47-817E-2C01ADA803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FFC29D-2026-F742-B217-EB2AB1C78EFC}"/>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37355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3B504-6C9D-F04A-A1AB-7D67E88D80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F89A76-86E0-7246-9009-C26F42682070}"/>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497D4B-D593-2D43-8572-46B3602543F1}"/>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3326454F-918D-1742-8C81-A8D8F66F22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D88CFF-D353-E743-A184-A0459FC0973C}"/>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153772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C05969-BF53-8B4D-9677-03CC7D0055F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CBF3CB-C7C8-1D43-B4F8-97384858B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D7A379-455B-4443-A395-51C930B76930}"/>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A23442C7-7045-A44C-8CB9-E6775D3DFD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B34219-AB24-B540-B6F7-39E6255D91B4}"/>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303207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566D1-44D7-FF41-B35B-7CD1F95540E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A6EE3D-0807-D740-957F-04EECE42C4B0}"/>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BEC997-46E7-E34A-8B00-3ADD2CD6B1CF}"/>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66699A2-CF39-DE48-8499-0C3A108044CF}"/>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6" name="フッター プレースホルダー 5">
            <a:extLst>
              <a:ext uri="{FF2B5EF4-FFF2-40B4-BE49-F238E27FC236}">
                <a16:creationId xmlns:a16="http://schemas.microsoft.com/office/drawing/2014/main" id="{92A8900F-FAEE-694D-A8AC-29CD6B1DB9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8E94DB0-F480-DF4A-9524-4BEA1FA110F2}"/>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64031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E1077-D467-9C4C-AE73-F6E98D990E7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42C3E4-988A-3748-85B5-1BA680574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0625201-17B2-D14F-A7FE-7F392F817AF6}"/>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E0803A-FFF2-3648-8EAF-3F87B14AAC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E04DFA15-455B-0E41-A709-440DFFA0BD81}"/>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E4252D-8868-E444-A47D-F4AD0DFCDDF0}"/>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8" name="フッター プレースホルダー 7">
            <a:extLst>
              <a:ext uri="{FF2B5EF4-FFF2-40B4-BE49-F238E27FC236}">
                <a16:creationId xmlns:a16="http://schemas.microsoft.com/office/drawing/2014/main" id="{D39800BD-394C-8440-A5A0-1E7E11A931A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72F608-7CB0-054F-B5BD-9A72389A4E23}"/>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252234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DC171F-108A-9046-90E0-7974122F00F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E086957-9537-DB4B-9DC2-66BA75D3C669}"/>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4" name="フッター プレースホルダー 3">
            <a:extLst>
              <a:ext uri="{FF2B5EF4-FFF2-40B4-BE49-F238E27FC236}">
                <a16:creationId xmlns:a16="http://schemas.microsoft.com/office/drawing/2014/main" id="{BC160FC5-A742-F44C-8937-CB39DCCF822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A9E71C0-A9BD-EE45-9E4C-B9675EF7F40A}"/>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93176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B66B48-C0AE-DC4F-87D6-EF3A7486BAAF}"/>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3" name="フッター プレースホルダー 2">
            <a:extLst>
              <a:ext uri="{FF2B5EF4-FFF2-40B4-BE49-F238E27FC236}">
                <a16:creationId xmlns:a16="http://schemas.microsoft.com/office/drawing/2014/main" id="{0C4BB6A0-16FF-D14E-8FC6-43BEE0AB486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82757E-44DB-534D-A298-D71735F7C500}"/>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15689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3EF2A3-5563-D14F-A5DD-3E12893299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8070B7-DD0F-4544-BBFA-E1D0788A5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892ED72-42C7-F44F-BE1F-924CCA509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F819BC8-3EEC-834E-A1EF-5AF3A6E4C1EC}"/>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6" name="フッター プレースホルダー 5">
            <a:extLst>
              <a:ext uri="{FF2B5EF4-FFF2-40B4-BE49-F238E27FC236}">
                <a16:creationId xmlns:a16="http://schemas.microsoft.com/office/drawing/2014/main" id="{8D75A0B1-ED2A-3047-B98F-701A844BCE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F08F48-26D4-454C-B532-58FCB066B078}"/>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305858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6E213-A9B5-524D-BB74-C5D4065CEC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831A6A4-25BF-934B-8905-750C0D151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A622448-B81B-4942-B9DE-08374A8D9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826900E-B85A-F343-BB5E-D610E03C6E83}"/>
              </a:ext>
            </a:extLst>
          </p:cNvPr>
          <p:cNvSpPr>
            <a:spLocks noGrp="1"/>
          </p:cNvSpPr>
          <p:nvPr>
            <p:ph type="dt" sz="half" idx="10"/>
          </p:nvPr>
        </p:nvSpPr>
        <p:spPr/>
        <p:txBody>
          <a:bodyPr/>
          <a:lstStyle/>
          <a:p>
            <a:fld id="{61A72AA7-C3C4-F447-B758-8EB7690EC0EA}" type="datetimeFigureOut">
              <a:rPr kumimoji="1" lang="ja-JP" altLang="en-US" smtClean="0"/>
              <a:t>2022/6/8</a:t>
            </a:fld>
            <a:endParaRPr kumimoji="1" lang="ja-JP" altLang="en-US"/>
          </a:p>
        </p:txBody>
      </p:sp>
      <p:sp>
        <p:nvSpPr>
          <p:cNvPr id="6" name="フッター プレースホルダー 5">
            <a:extLst>
              <a:ext uri="{FF2B5EF4-FFF2-40B4-BE49-F238E27FC236}">
                <a16:creationId xmlns:a16="http://schemas.microsoft.com/office/drawing/2014/main" id="{DB8B7190-C2C2-7C44-B7DF-01AEB6870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974978-1498-6647-842A-3040C36C3AD7}"/>
              </a:ext>
            </a:extLst>
          </p:cNvPr>
          <p:cNvSpPr>
            <a:spLocks noGrp="1"/>
          </p:cNvSpPr>
          <p:nvPr>
            <p:ph type="sldNum" sz="quarter" idx="12"/>
          </p:nvPr>
        </p:nvSpPr>
        <p:spPr/>
        <p:txBody>
          <a:body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41388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F5B9BD2-F25D-7A43-91C7-8B4CE4DE0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E9D75A-9A7D-EF44-A620-913236147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228A64-6D9E-7F4C-98D6-3745BCC88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72AA7-C3C4-F447-B758-8EB7690EC0EA}" type="datetimeFigureOut">
              <a:rPr kumimoji="1" lang="ja-JP" altLang="en-US" smtClean="0"/>
              <a:t>2022/6/8</a:t>
            </a:fld>
            <a:endParaRPr kumimoji="1" lang="ja-JP" altLang="en-US"/>
          </a:p>
        </p:txBody>
      </p:sp>
      <p:sp>
        <p:nvSpPr>
          <p:cNvPr id="5" name="フッター プレースホルダー 4">
            <a:extLst>
              <a:ext uri="{FF2B5EF4-FFF2-40B4-BE49-F238E27FC236}">
                <a16:creationId xmlns:a16="http://schemas.microsoft.com/office/drawing/2014/main" id="{7D0DD966-074F-6A41-94D3-8A25ABD6F7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461AB24-B227-8F4F-B2F9-35F936DAB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46A68-8F5F-6542-B7C3-F9DE3D3D8E11}" type="slidenum">
              <a:rPr kumimoji="1" lang="ja-JP" altLang="en-US" smtClean="0"/>
              <a:t>‹#›</a:t>
            </a:fld>
            <a:endParaRPr kumimoji="1" lang="ja-JP" altLang="en-US"/>
          </a:p>
        </p:txBody>
      </p:sp>
    </p:spTree>
    <p:extLst>
      <p:ext uri="{BB962C8B-B14F-4D97-AF65-F5344CB8AC3E}">
        <p14:creationId xmlns:p14="http://schemas.microsoft.com/office/powerpoint/2010/main" val="12785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CACD1-C767-6740-879F-766FB5D4FA06}"/>
              </a:ext>
            </a:extLst>
          </p:cNvPr>
          <p:cNvSpPr>
            <a:spLocks noGrp="1"/>
          </p:cNvSpPr>
          <p:nvPr>
            <p:ph type="ctrTitle"/>
          </p:nvPr>
        </p:nvSpPr>
        <p:spPr>
          <a:xfrm>
            <a:off x="694944" y="402337"/>
            <a:ext cx="9973056" cy="621791"/>
          </a:xfrm>
        </p:spPr>
        <p:txBody>
          <a:bodyPr>
            <a:normAutofit/>
          </a:bodyPr>
          <a:lstStyle/>
          <a:p>
            <a:r>
              <a:rPr kumimoji="1" lang="en-US" altLang="ja-JP" sz="3200" b="1" dirty="0"/>
              <a:t>6</a:t>
            </a:r>
            <a:r>
              <a:rPr kumimoji="1" lang="ja-JP" altLang="en-US" sz="3200" b="1"/>
              <a:t>月</a:t>
            </a:r>
            <a:r>
              <a:rPr lang="ja-JP" altLang="en-US" sz="3200" b="1"/>
              <a:t>２</a:t>
            </a:r>
            <a:r>
              <a:rPr kumimoji="1" lang="ja-JP" altLang="en-US" sz="3200" b="1"/>
              <a:t>日</a:t>
            </a:r>
          </a:p>
        </p:txBody>
      </p:sp>
      <p:pic>
        <p:nvPicPr>
          <p:cNvPr id="5" name="図 4">
            <a:extLst>
              <a:ext uri="{FF2B5EF4-FFF2-40B4-BE49-F238E27FC236}">
                <a16:creationId xmlns:a16="http://schemas.microsoft.com/office/drawing/2014/main" id="{CAC47F51-D07C-3B47-ACB8-60B18E209D80}"/>
              </a:ext>
            </a:extLst>
          </p:cNvPr>
          <p:cNvPicPr>
            <a:picLocks noChangeAspect="1"/>
          </p:cNvPicPr>
          <p:nvPr/>
        </p:nvPicPr>
        <p:blipFill>
          <a:blip r:embed="rId2"/>
          <a:stretch>
            <a:fillRect/>
          </a:stretch>
        </p:blipFill>
        <p:spPr>
          <a:xfrm>
            <a:off x="2889504" y="1024128"/>
            <a:ext cx="7278624" cy="5458968"/>
          </a:xfrm>
          <a:prstGeom prst="rect">
            <a:avLst/>
          </a:prstGeom>
        </p:spPr>
      </p:pic>
    </p:spTree>
    <p:extLst>
      <p:ext uri="{BB962C8B-B14F-4D97-AF65-F5344CB8AC3E}">
        <p14:creationId xmlns:p14="http://schemas.microsoft.com/office/powerpoint/2010/main" val="384541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7E7A2-C5B1-3C4D-870F-2318B407E978}"/>
              </a:ext>
            </a:extLst>
          </p:cNvPr>
          <p:cNvSpPr>
            <a:spLocks noGrp="1"/>
          </p:cNvSpPr>
          <p:nvPr>
            <p:ph type="title"/>
          </p:nvPr>
        </p:nvSpPr>
        <p:spPr>
          <a:xfrm>
            <a:off x="841248" y="365125"/>
            <a:ext cx="10512552" cy="622427"/>
          </a:xfrm>
        </p:spPr>
        <p:txBody>
          <a:bodyPr>
            <a:normAutofit fontScale="90000"/>
          </a:bodyPr>
          <a:lstStyle/>
          <a:p>
            <a:endParaRPr kumimoji="1" lang="ja-JP" altLang="en-US"/>
          </a:p>
        </p:txBody>
      </p:sp>
      <p:pic>
        <p:nvPicPr>
          <p:cNvPr id="4" name="コンテンツ プレースホルダー 3">
            <a:extLst>
              <a:ext uri="{FF2B5EF4-FFF2-40B4-BE49-F238E27FC236}">
                <a16:creationId xmlns:a16="http://schemas.microsoft.com/office/drawing/2014/main" id="{E6D10415-1DF4-404F-B757-BA970B08F732}"/>
              </a:ext>
            </a:extLst>
          </p:cNvPr>
          <p:cNvPicPr>
            <a:picLocks noGrp="1" noChangeAspect="1"/>
          </p:cNvPicPr>
          <p:nvPr>
            <p:ph idx="1"/>
          </p:nvPr>
        </p:nvPicPr>
        <p:blipFill>
          <a:blip r:embed="rId2"/>
          <a:stretch>
            <a:fillRect/>
          </a:stretch>
        </p:blipFill>
        <p:spPr>
          <a:xfrm>
            <a:off x="2516589" y="1097280"/>
            <a:ext cx="7176051" cy="5382038"/>
          </a:xfrm>
        </p:spPr>
      </p:pic>
    </p:spTree>
    <p:extLst>
      <p:ext uri="{BB962C8B-B14F-4D97-AF65-F5344CB8AC3E}">
        <p14:creationId xmlns:p14="http://schemas.microsoft.com/office/powerpoint/2010/main" val="68771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F9F7C-10AC-6F4A-BB1D-93090A6B47DF}"/>
              </a:ext>
            </a:extLst>
          </p:cNvPr>
          <p:cNvSpPr>
            <a:spLocks noGrp="1"/>
          </p:cNvSpPr>
          <p:nvPr>
            <p:ph type="title"/>
          </p:nvPr>
        </p:nvSpPr>
        <p:spPr>
          <a:xfrm>
            <a:off x="804672" y="365125"/>
            <a:ext cx="10549128" cy="439547"/>
          </a:xfrm>
        </p:spPr>
        <p:txBody>
          <a:bodyPr>
            <a:normAutofit fontScale="90000"/>
          </a:bodyPr>
          <a:lstStyle/>
          <a:p>
            <a:endParaRPr kumimoji="1" lang="ja-JP" altLang="en-US"/>
          </a:p>
        </p:txBody>
      </p:sp>
      <p:pic>
        <p:nvPicPr>
          <p:cNvPr id="4" name="コンテンツ プレースホルダー 3">
            <a:extLst>
              <a:ext uri="{FF2B5EF4-FFF2-40B4-BE49-F238E27FC236}">
                <a16:creationId xmlns:a16="http://schemas.microsoft.com/office/drawing/2014/main" id="{E63AE76F-F8DE-EF47-A9A8-8DF46C0557ED}"/>
              </a:ext>
            </a:extLst>
          </p:cNvPr>
          <p:cNvPicPr>
            <a:picLocks noGrp="1" noChangeAspect="1"/>
          </p:cNvPicPr>
          <p:nvPr>
            <p:ph idx="1"/>
          </p:nvPr>
        </p:nvPicPr>
        <p:blipFill>
          <a:blip r:embed="rId2"/>
          <a:stretch>
            <a:fillRect/>
          </a:stretch>
        </p:blipFill>
        <p:spPr>
          <a:xfrm>
            <a:off x="1833837" y="804672"/>
            <a:ext cx="7822227" cy="5866670"/>
          </a:xfrm>
        </p:spPr>
      </p:pic>
    </p:spTree>
    <p:extLst>
      <p:ext uri="{BB962C8B-B14F-4D97-AF65-F5344CB8AC3E}">
        <p14:creationId xmlns:p14="http://schemas.microsoft.com/office/powerpoint/2010/main" val="318805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DC0C75-4A4B-9841-BA1A-43EF0D72F249}"/>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410EE011-B9F8-9D49-ADB0-D146AD120480}"/>
              </a:ext>
            </a:extLst>
          </p:cNvPr>
          <p:cNvPicPr>
            <a:picLocks noGrp="1" noChangeAspect="1"/>
          </p:cNvPicPr>
          <p:nvPr>
            <p:ph idx="1"/>
          </p:nvPr>
        </p:nvPicPr>
        <p:blipFill>
          <a:blip r:embed="rId2"/>
          <a:stretch>
            <a:fillRect/>
          </a:stretch>
        </p:blipFill>
        <p:spPr>
          <a:xfrm>
            <a:off x="838201" y="418274"/>
            <a:ext cx="4319016" cy="5758689"/>
          </a:xfrm>
        </p:spPr>
      </p:pic>
      <p:pic>
        <p:nvPicPr>
          <p:cNvPr id="5" name="図 4">
            <a:extLst>
              <a:ext uri="{FF2B5EF4-FFF2-40B4-BE49-F238E27FC236}">
                <a16:creationId xmlns:a16="http://schemas.microsoft.com/office/drawing/2014/main" id="{3DCF2ADC-0AA8-4544-85B6-870E0CBE676D}"/>
              </a:ext>
            </a:extLst>
          </p:cNvPr>
          <p:cNvPicPr>
            <a:picLocks noChangeAspect="1"/>
          </p:cNvPicPr>
          <p:nvPr/>
        </p:nvPicPr>
        <p:blipFill>
          <a:blip r:embed="rId3"/>
          <a:stretch>
            <a:fillRect/>
          </a:stretch>
        </p:blipFill>
        <p:spPr>
          <a:xfrm>
            <a:off x="5613146" y="1690688"/>
            <a:ext cx="6127749" cy="4595812"/>
          </a:xfrm>
          <a:prstGeom prst="rect">
            <a:avLst/>
          </a:prstGeom>
        </p:spPr>
      </p:pic>
    </p:spTree>
    <p:extLst>
      <p:ext uri="{BB962C8B-B14F-4D97-AF65-F5344CB8AC3E}">
        <p14:creationId xmlns:p14="http://schemas.microsoft.com/office/powerpoint/2010/main" val="370718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2215FB-3084-6D4D-A859-7135FF97A38E}"/>
              </a:ext>
            </a:extLst>
          </p:cNvPr>
          <p:cNvSpPr>
            <a:spLocks noGrp="1"/>
          </p:cNvSpPr>
          <p:nvPr>
            <p:ph type="title"/>
          </p:nvPr>
        </p:nvSpPr>
        <p:spPr>
          <a:xfrm>
            <a:off x="256032" y="365760"/>
            <a:ext cx="11097768" cy="585216"/>
          </a:xfrm>
        </p:spPr>
        <p:txBody>
          <a:bodyPr>
            <a:normAutofit/>
          </a:bodyPr>
          <a:lstStyle/>
          <a:p>
            <a:r>
              <a:rPr kumimoji="1" lang="en-US" altLang="ja-JP" sz="3200" b="1" dirty="0"/>
              <a:t>6</a:t>
            </a:r>
            <a:r>
              <a:rPr kumimoji="1" lang="ja-JP" altLang="en-US" sz="3200" b="1"/>
              <a:t>月</a:t>
            </a:r>
            <a:r>
              <a:rPr kumimoji="1" lang="en-US" altLang="ja-JP" sz="3200" b="1" dirty="0"/>
              <a:t>2</a:t>
            </a:r>
            <a:r>
              <a:rPr kumimoji="1" lang="ja-JP" altLang="en-US" sz="3200" b="1"/>
              <a:t>日（写真の解説）</a:t>
            </a:r>
          </a:p>
        </p:txBody>
      </p:sp>
      <p:sp>
        <p:nvSpPr>
          <p:cNvPr id="3" name="コンテンツ プレースホルダー 2">
            <a:extLst>
              <a:ext uri="{FF2B5EF4-FFF2-40B4-BE49-F238E27FC236}">
                <a16:creationId xmlns:a16="http://schemas.microsoft.com/office/drawing/2014/main" id="{B169E1F8-917B-1F49-906F-0CB43D497F62}"/>
              </a:ext>
            </a:extLst>
          </p:cNvPr>
          <p:cNvSpPr>
            <a:spLocks noGrp="1"/>
          </p:cNvSpPr>
          <p:nvPr>
            <p:ph idx="1"/>
          </p:nvPr>
        </p:nvSpPr>
        <p:spPr>
          <a:xfrm>
            <a:off x="256032" y="1207008"/>
            <a:ext cx="11935968" cy="5303520"/>
          </a:xfrm>
        </p:spPr>
        <p:txBody>
          <a:bodyPr>
            <a:normAutofit fontScale="92500" lnSpcReduction="10000"/>
          </a:bodyPr>
          <a:lstStyle/>
          <a:p>
            <a:r>
              <a:rPr lang="ja-JP" altLang="en-US" sz="3500" b="1" i="0" u="none" strike="noStrike">
                <a:solidFill>
                  <a:srgbClr val="050505"/>
                </a:solidFill>
                <a:effectLst/>
                <a:latin typeface="system-ui"/>
              </a:rPr>
              <a:t>ポーランドの子どもの日にあたる</a:t>
            </a:r>
            <a:r>
              <a:rPr lang="en-US" altLang="ja-JP" sz="3500" b="1" i="0" u="none" strike="noStrike" dirty="0">
                <a:solidFill>
                  <a:srgbClr val="050505"/>
                </a:solidFill>
                <a:effectLst/>
                <a:latin typeface="system-ui"/>
              </a:rPr>
              <a:t>6</a:t>
            </a:r>
            <a:r>
              <a:rPr lang="ja-JP" altLang="en-US" sz="3500" b="1" i="0" u="none" strike="noStrike">
                <a:solidFill>
                  <a:srgbClr val="050505"/>
                </a:solidFill>
                <a:effectLst/>
                <a:latin typeface="system-ui"/>
              </a:rPr>
              <a:t>月</a:t>
            </a:r>
            <a:r>
              <a:rPr lang="en-US" altLang="ja-JP" sz="3500" b="1" i="0" u="none" strike="noStrike" dirty="0">
                <a:solidFill>
                  <a:srgbClr val="050505"/>
                </a:solidFill>
                <a:effectLst/>
                <a:latin typeface="system-ui"/>
              </a:rPr>
              <a:t>1</a:t>
            </a:r>
            <a:r>
              <a:rPr lang="ja-JP" altLang="en-US" sz="3500" b="1" i="0" u="none" strike="noStrike">
                <a:solidFill>
                  <a:srgbClr val="050505"/>
                </a:solidFill>
                <a:effectLst/>
                <a:latin typeface="system-ui"/>
              </a:rPr>
              <a:t>日。ウクライナ避難民の子どもたちを喜ばせようと支援グループのボランティアと力を合わせ、市内の小学校でレクリエーション行事を企画しました。</a:t>
            </a:r>
          </a:p>
          <a:p>
            <a:r>
              <a:rPr lang="ja-JP" altLang="en-US" sz="3500" b="1" i="0" u="none" strike="noStrike">
                <a:solidFill>
                  <a:srgbClr val="050505"/>
                </a:solidFill>
                <a:effectLst/>
                <a:latin typeface="system-ui"/>
              </a:rPr>
              <a:t>　トルン、ビドゴシチにある日系企業からも温かいご寄付をいただき、おやつや飲み物などを用意。市内在住の日本人家族の皆さんと協力してアニメ放映や塗り絵の”日本コーナー”も設けました。</a:t>
            </a:r>
          </a:p>
          <a:p>
            <a:r>
              <a:rPr lang="ja-JP" altLang="en-US" sz="3500" b="1" i="0" u="none" strike="noStrike">
                <a:solidFill>
                  <a:srgbClr val="050505"/>
                </a:solidFill>
                <a:effectLst/>
                <a:latin typeface="system-ui"/>
              </a:rPr>
              <a:t>ニコラウス・コペルニクス大学日本学科の学生たちも手伝ってくれ、感謝。</a:t>
            </a:r>
          </a:p>
          <a:p>
            <a:r>
              <a:rPr lang="ja-JP" altLang="en-US" sz="3500" b="1" i="0" u="none" strike="noStrike">
                <a:solidFill>
                  <a:srgbClr val="050505"/>
                </a:solidFill>
                <a:effectLst/>
                <a:latin typeface="system-ui"/>
              </a:rPr>
              <a:t>　無邪気にはしゃぐ子どもたちに目を細めながら、感極まって涙を流す母親もいて、戦争の惨さと平和の尊さについて改めて考えさせられる一日でした。</a:t>
            </a:r>
          </a:p>
          <a:p>
            <a:endParaRPr kumimoji="1" lang="ja-JP" altLang="en-US"/>
          </a:p>
        </p:txBody>
      </p:sp>
    </p:spTree>
    <p:extLst>
      <p:ext uri="{BB962C8B-B14F-4D97-AF65-F5344CB8AC3E}">
        <p14:creationId xmlns:p14="http://schemas.microsoft.com/office/powerpoint/2010/main" val="200650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7D52A-4112-0F41-BCDC-90DC3B67087D}"/>
              </a:ext>
            </a:extLst>
          </p:cNvPr>
          <p:cNvSpPr>
            <a:spLocks noGrp="1"/>
          </p:cNvSpPr>
          <p:nvPr>
            <p:ph type="title"/>
          </p:nvPr>
        </p:nvSpPr>
        <p:spPr>
          <a:xfrm>
            <a:off x="838200" y="365126"/>
            <a:ext cx="10515600" cy="666506"/>
          </a:xfrm>
        </p:spPr>
        <p:txBody>
          <a:bodyPr>
            <a:normAutofit/>
          </a:bodyPr>
          <a:lstStyle/>
          <a:p>
            <a:r>
              <a:rPr kumimoji="1" lang="en-US" altLang="ja-JP" sz="3200" b="1" dirty="0"/>
              <a:t>6</a:t>
            </a:r>
            <a:r>
              <a:rPr kumimoji="1" lang="ja-JP" altLang="en-US" sz="3200" b="1"/>
              <a:t>月</a:t>
            </a:r>
            <a:r>
              <a:rPr kumimoji="1" lang="en-US" altLang="ja-JP" sz="3200" b="1" dirty="0"/>
              <a:t>5</a:t>
            </a:r>
            <a:r>
              <a:rPr kumimoji="1" lang="ja-JP" altLang="en-US" sz="3200" b="1"/>
              <a:t>日（１）</a:t>
            </a:r>
          </a:p>
        </p:txBody>
      </p:sp>
      <p:sp>
        <p:nvSpPr>
          <p:cNvPr id="3" name="コンテンツ プレースホルダー 2">
            <a:extLst>
              <a:ext uri="{FF2B5EF4-FFF2-40B4-BE49-F238E27FC236}">
                <a16:creationId xmlns:a16="http://schemas.microsoft.com/office/drawing/2014/main" id="{D00399F4-94B9-9647-9965-E3A6C8821D9D}"/>
              </a:ext>
            </a:extLst>
          </p:cNvPr>
          <p:cNvSpPr>
            <a:spLocks noGrp="1"/>
          </p:cNvSpPr>
          <p:nvPr>
            <p:ph idx="1"/>
          </p:nvPr>
        </p:nvSpPr>
        <p:spPr>
          <a:xfrm>
            <a:off x="281354" y="1031632"/>
            <a:ext cx="11605846" cy="5486399"/>
          </a:xfrm>
        </p:spPr>
        <p:txBody>
          <a:bodyPr/>
          <a:lstStyle/>
          <a:p>
            <a:r>
              <a:rPr lang="ja-JP" altLang="en-US" sz="3200" b="1"/>
              <a:t>ロシアによるウクライナ侵攻開始から</a:t>
            </a:r>
            <a:r>
              <a:rPr lang="en-US" altLang="ja-JP" sz="3200" b="1" dirty="0"/>
              <a:t>100</a:t>
            </a:r>
            <a:r>
              <a:rPr lang="ja-JP" altLang="en-US" sz="3200" b="1"/>
              <a:t>日目となる</a:t>
            </a:r>
            <a:r>
              <a:rPr lang="en-US" altLang="ja-JP" sz="3200" b="1" dirty="0"/>
              <a:t>3</a:t>
            </a:r>
            <a:r>
              <a:rPr lang="ja-JP" altLang="en-US" sz="3200" b="1"/>
              <a:t>日午後、ワルシャワより宮島昭夫大使をトルンにお迎えし、ニコラウス・コペルニクス大学でご講演をいただきました。</a:t>
            </a:r>
          </a:p>
          <a:p>
            <a:r>
              <a:rPr lang="ja-JP" altLang="en-US" sz="3200" b="1"/>
              <a:t>「日本の対ウクライナ支援、北東アジア情勢、パンデミック後の世界」がテーマ。質疑の後、日本学科へ留学しているウクライナ人女子学生</a:t>
            </a:r>
            <a:r>
              <a:rPr lang="en-US" altLang="ja-JP" sz="3200" b="1" dirty="0"/>
              <a:t>2</a:t>
            </a:r>
            <a:r>
              <a:rPr lang="ja-JP" altLang="en-US" sz="3200" b="1"/>
              <a:t>人が日本語で発表を行い、ロシア軍によって破壊された故郷の状況を語りました。一人は東部マリウポリ、もう一人は北部コロステンの出身。二人は、あちらに母親や親友を残したまま無事の再会を祈りつつ、心休まらない日々を送っています。</a:t>
            </a:r>
          </a:p>
          <a:p>
            <a:endParaRPr kumimoji="1" lang="ja-JP" altLang="en-US"/>
          </a:p>
        </p:txBody>
      </p:sp>
    </p:spTree>
    <p:extLst>
      <p:ext uri="{BB962C8B-B14F-4D97-AF65-F5344CB8AC3E}">
        <p14:creationId xmlns:p14="http://schemas.microsoft.com/office/powerpoint/2010/main" val="18711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250C7-D746-4746-92F3-A27397D8B0F7}"/>
              </a:ext>
            </a:extLst>
          </p:cNvPr>
          <p:cNvSpPr>
            <a:spLocks noGrp="1"/>
          </p:cNvSpPr>
          <p:nvPr>
            <p:ph type="title"/>
          </p:nvPr>
        </p:nvSpPr>
        <p:spPr>
          <a:xfrm>
            <a:off x="375137" y="211015"/>
            <a:ext cx="11652739" cy="1614610"/>
          </a:xfrm>
        </p:spPr>
        <p:txBody>
          <a:bodyPr>
            <a:normAutofit fontScale="90000"/>
          </a:bodyPr>
          <a:lstStyle/>
          <a:p>
            <a:r>
              <a:rPr kumimoji="1" lang="ja-JP" altLang="en-US" sz="3600" b="1"/>
              <a:t>（２）</a:t>
            </a:r>
            <a:r>
              <a:rPr lang="ja-JP" altLang="en-US" sz="3600" b="1"/>
              <a:t>発表では、自宅や学校、思い出の場所を破壊された写真を紹介。二人がポーランド、日本への感謝とウクライナの子供たちへの支援を呼びかけ、大使も息をのむように耳を傾けていらっしゃいました</a:t>
            </a:r>
            <a:r>
              <a:rPr lang="ja-JP" altLang="en-US"/>
              <a:t>。</a:t>
            </a:r>
            <a:endParaRPr kumimoji="1" lang="ja-JP" altLang="en-US"/>
          </a:p>
        </p:txBody>
      </p:sp>
      <p:pic>
        <p:nvPicPr>
          <p:cNvPr id="4" name="コンテンツ プレースホルダー 3">
            <a:extLst>
              <a:ext uri="{FF2B5EF4-FFF2-40B4-BE49-F238E27FC236}">
                <a16:creationId xmlns:a16="http://schemas.microsoft.com/office/drawing/2014/main" id="{255430E3-4C7E-044D-B3B2-F10F94ACD8EB}"/>
              </a:ext>
            </a:extLst>
          </p:cNvPr>
          <p:cNvPicPr>
            <a:picLocks noGrp="1" noChangeAspect="1"/>
          </p:cNvPicPr>
          <p:nvPr>
            <p:ph idx="1"/>
          </p:nvPr>
        </p:nvPicPr>
        <p:blipFill>
          <a:blip r:embed="rId2"/>
          <a:stretch>
            <a:fillRect/>
          </a:stretch>
        </p:blipFill>
        <p:spPr>
          <a:xfrm>
            <a:off x="4464248" y="1825624"/>
            <a:ext cx="3774281" cy="5032375"/>
          </a:xfrm>
        </p:spPr>
      </p:pic>
    </p:spTree>
    <p:extLst>
      <p:ext uri="{BB962C8B-B14F-4D97-AF65-F5344CB8AC3E}">
        <p14:creationId xmlns:p14="http://schemas.microsoft.com/office/powerpoint/2010/main" val="36759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B65B9-9037-EB47-B973-219CEA6784CF}"/>
              </a:ext>
            </a:extLst>
          </p:cNvPr>
          <p:cNvSpPr>
            <a:spLocks noGrp="1"/>
          </p:cNvSpPr>
          <p:nvPr>
            <p:ph type="title"/>
          </p:nvPr>
        </p:nvSpPr>
        <p:spPr>
          <a:xfrm>
            <a:off x="548640" y="365125"/>
            <a:ext cx="10805160" cy="522859"/>
          </a:xfrm>
        </p:spPr>
        <p:txBody>
          <a:bodyPr>
            <a:normAutofit fontScale="90000"/>
          </a:bodyPr>
          <a:lstStyle/>
          <a:p>
            <a:endParaRPr kumimoji="1" lang="ja-JP" altLang="en-US"/>
          </a:p>
        </p:txBody>
      </p:sp>
      <p:pic>
        <p:nvPicPr>
          <p:cNvPr id="4" name="コンテンツ プレースホルダー 3">
            <a:extLst>
              <a:ext uri="{FF2B5EF4-FFF2-40B4-BE49-F238E27FC236}">
                <a16:creationId xmlns:a16="http://schemas.microsoft.com/office/drawing/2014/main" id="{91AA00D0-FDE1-074F-A7E9-E5358560B76A}"/>
              </a:ext>
            </a:extLst>
          </p:cNvPr>
          <p:cNvPicPr>
            <a:picLocks noGrp="1" noChangeAspect="1"/>
          </p:cNvPicPr>
          <p:nvPr>
            <p:ph idx="1"/>
          </p:nvPr>
        </p:nvPicPr>
        <p:blipFill>
          <a:blip r:embed="rId2"/>
          <a:stretch>
            <a:fillRect/>
          </a:stretch>
        </p:blipFill>
        <p:spPr>
          <a:xfrm>
            <a:off x="548641" y="910018"/>
            <a:ext cx="4460986" cy="5947982"/>
          </a:xfrm>
        </p:spPr>
      </p:pic>
      <p:pic>
        <p:nvPicPr>
          <p:cNvPr id="5" name="図 4">
            <a:extLst>
              <a:ext uri="{FF2B5EF4-FFF2-40B4-BE49-F238E27FC236}">
                <a16:creationId xmlns:a16="http://schemas.microsoft.com/office/drawing/2014/main" id="{896F5664-8F83-E64A-91C6-6DA187AE656B}"/>
              </a:ext>
            </a:extLst>
          </p:cNvPr>
          <p:cNvPicPr>
            <a:picLocks noChangeAspect="1"/>
          </p:cNvPicPr>
          <p:nvPr/>
        </p:nvPicPr>
        <p:blipFill>
          <a:blip r:embed="rId3"/>
          <a:stretch>
            <a:fillRect/>
          </a:stretch>
        </p:blipFill>
        <p:spPr>
          <a:xfrm>
            <a:off x="6876288" y="887984"/>
            <a:ext cx="4477512" cy="5970016"/>
          </a:xfrm>
          <a:prstGeom prst="rect">
            <a:avLst/>
          </a:prstGeom>
        </p:spPr>
      </p:pic>
    </p:spTree>
    <p:extLst>
      <p:ext uri="{BB962C8B-B14F-4D97-AF65-F5344CB8AC3E}">
        <p14:creationId xmlns:p14="http://schemas.microsoft.com/office/powerpoint/2010/main" val="11514639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325</Words>
  <Application>Microsoft Macintosh PowerPoint</Application>
  <PresentationFormat>ワイド画面</PresentationFormat>
  <Paragraphs>10</Paragraphs>
  <Slides>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system-ui</vt:lpstr>
      <vt:lpstr>游ゴシック</vt:lpstr>
      <vt:lpstr>游ゴシック Light</vt:lpstr>
      <vt:lpstr>Arial</vt:lpstr>
      <vt:lpstr>Office テーマ</vt:lpstr>
      <vt:lpstr>6月２日</vt:lpstr>
      <vt:lpstr>PowerPoint プレゼンテーション</vt:lpstr>
      <vt:lpstr>PowerPoint プレゼンテーション</vt:lpstr>
      <vt:lpstr>PowerPoint プレゼンテーション</vt:lpstr>
      <vt:lpstr>6月2日（写真の解説）</vt:lpstr>
      <vt:lpstr>6月5日（１）</vt:lpstr>
      <vt:lpstr>（２）発表では、自宅や学校、思い出の場所を破壊された写真を紹介。二人がポーランド、日本への感謝とウクライナの子供たちへの支援を呼びかけ、大使も息をのむように耳を傾けていらっしゃいました。</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6月２日</dc:title>
  <dc:creator>青沼 国夫</dc:creator>
  <cp:lastModifiedBy>青沼 国夫</cp:lastModifiedBy>
  <cp:revision>2</cp:revision>
  <dcterms:created xsi:type="dcterms:W3CDTF">2022-06-02T09:36:42Z</dcterms:created>
  <dcterms:modified xsi:type="dcterms:W3CDTF">2022-06-08T05:21:33Z</dcterms:modified>
</cp:coreProperties>
</file>